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8" r:id="rId2"/>
    <p:sldId id="259" r:id="rId3"/>
    <p:sldId id="260" r:id="rId4"/>
    <p:sldId id="261" r:id="rId5"/>
    <p:sldId id="300" r:id="rId6"/>
    <p:sldId id="316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8" r:id="rId20"/>
    <p:sldId id="292" r:id="rId21"/>
    <p:sldId id="301" r:id="rId22"/>
    <p:sldId id="320" r:id="rId23"/>
    <p:sldId id="295" r:id="rId24"/>
    <p:sldId id="279" r:id="rId25"/>
    <p:sldId id="280" r:id="rId26"/>
    <p:sldId id="281" r:id="rId27"/>
    <p:sldId id="302" r:id="rId28"/>
    <p:sldId id="303" r:id="rId29"/>
    <p:sldId id="304" r:id="rId30"/>
    <p:sldId id="317" r:id="rId31"/>
    <p:sldId id="318" r:id="rId32"/>
    <p:sldId id="31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4" r:id="rId42"/>
    <p:sldId id="282" r:id="rId43"/>
    <p:sldId id="283" r:id="rId44"/>
    <p:sldId id="284" r:id="rId45"/>
    <p:sldId id="293" r:id="rId46"/>
    <p:sldId id="285" r:id="rId47"/>
    <p:sldId id="286" r:id="rId48"/>
    <p:sldId id="299" r:id="rId49"/>
    <p:sldId id="287" r:id="rId50"/>
    <p:sldId id="297" r:id="rId51"/>
    <p:sldId id="315" r:id="rId52"/>
    <p:sldId id="288" r:id="rId53"/>
    <p:sldId id="289" r:id="rId54"/>
    <p:sldId id="29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660"/>
  </p:normalViewPr>
  <p:slideViewPr>
    <p:cSldViewPr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D448-0590-4949-815A-626CF08257EE}" type="datetimeFigureOut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B390-337A-4507-9E53-671AA91D8A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7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DFBB0-6CFE-4671-B8BE-710BB15F3BC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9079-D6D7-44A4-B5B0-47464FBB368D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5830-5C3B-4731-9AD7-690DE8DAA5F5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F04-EF5F-412C-8623-0998346429B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0072-8B3B-4F12-B317-92BB15729FC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532-A6E2-4967-8AE8-C69DC3F02652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3711-C364-4C73-B4A8-72C0A11B944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49C-AF3E-48A7-8729-C724250D5BB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6CAB-84E4-4011-B107-EDB46785E0BF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54D8-ED84-4FD2-9681-B79DDB18AEE7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0D88-E502-4C93-8C04-BB3D2139553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F60FB3-6432-4A26-85B7-EC33EA63D56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Yahoo!" TargetMode="External"/><Relationship Id="rId3" Type="http://schemas.openxmlformats.org/officeDocument/2006/relationships/hyperlink" Target="http://en.wikipedia.org/wiki/AOL" TargetMode="External"/><Relationship Id="rId7" Type="http://schemas.openxmlformats.org/officeDocument/2006/relationships/hyperlink" Target="http://en.wikipedia.org/wiki/Netvib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SN" TargetMode="External"/><Relationship Id="rId5" Type="http://schemas.openxmlformats.org/officeDocument/2006/relationships/hyperlink" Target="http://en.wikipedia.org/wiki/IGoogle" TargetMode="External"/><Relationship Id="rId4" Type="http://schemas.openxmlformats.org/officeDocument/2006/relationships/hyperlink" Target="http://en.wikipedia.org/wiki/Exci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dvice.cio.com/remi/two_reasons_why_it_projects_continue_to_fai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file:///E:\Document\5.%20University\Capstone\Old\form_QLSV_SE04.x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91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" y="3856672"/>
            <a:ext cx="905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OPEN-ONES PROJECT 			MANAGEMENT SYSTEM</a:t>
            </a:r>
            <a:endParaRPr lang="en-US" sz="54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22959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INSTRUCTOR.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300" y="5989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LÊ NGỌC THẠCH (MR)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2024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TEAM MEMBERS.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0300" y="1600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NGÔ ĐỨC DUY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0300" y="193349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MẠNH HOÀNG TRƯƠNG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0300" y="2331422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PHẠM NGUYỄN TRƯỜNG GIANG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0300" y="2722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TÔ CÔNG THANH 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600700"/>
            <a:ext cx="1867812" cy="14478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2137737248_e9f3e429d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" y="229591"/>
            <a:ext cx="3197126" cy="31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6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41910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Web-based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297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Android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66" y="1784651"/>
            <a:ext cx="5580380" cy="193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6" y="2209800"/>
            <a:ext cx="3016394" cy="35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692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SOFTWARE PROJECT PLAN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OVERVIEW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PROCESS MODEL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 AND TECHNIQUES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PROJECT PLAN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7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77800"/>
            <a:ext cx="838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4000" dirty="0" smtClean="0"/>
              <a:t>Online </a:t>
            </a:r>
            <a:r>
              <a:rPr lang="en-US" sz="4000" dirty="0"/>
              <a:t>Software Project </a:t>
            </a:r>
            <a:r>
              <a:rPr lang="en-US" sz="4000" dirty="0" smtClean="0"/>
              <a:t>			Management Suite</a:t>
            </a:r>
          </a:p>
          <a:p>
            <a:endParaRPr lang="en-US" sz="4000" dirty="0" smtClean="0"/>
          </a:p>
          <a:p>
            <a:r>
              <a:rPr lang="en-US" sz="40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3200" dirty="0"/>
              <a:t>provides powerful and efficient </a:t>
            </a:r>
            <a:r>
              <a:rPr lang="en-US" sz="3200" dirty="0" smtClean="0"/>
              <a:t>		customized </a:t>
            </a:r>
            <a:r>
              <a:rPr lang="en-US" sz="3200" dirty="0"/>
              <a:t>service for </a:t>
            </a:r>
            <a:r>
              <a:rPr lang="en-US" sz="3200" dirty="0" smtClean="0"/>
              <a:t>				numerous </a:t>
            </a:r>
            <a:r>
              <a:rPr lang="en-US" sz="3200" dirty="0"/>
              <a:t>kinds of managers from </a:t>
            </a:r>
            <a:r>
              <a:rPr lang="en-US" sz="3200" dirty="0" smtClean="0"/>
              <a:t>		small </a:t>
            </a:r>
            <a:r>
              <a:rPr lang="en-US" sz="3200" dirty="0"/>
              <a:t>to </a:t>
            </a:r>
            <a:r>
              <a:rPr lang="en-US" sz="3200" dirty="0" smtClean="0"/>
              <a:t>medium projects</a:t>
            </a:r>
            <a:endParaRPr lang="en-US" sz="32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95400" y="1447800"/>
            <a:ext cx="777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53319" y="6248400"/>
            <a:ext cx="77724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71600" y="1524000"/>
            <a:ext cx="76200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4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39914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gray">
          <a:xfrm>
            <a:off x="381000" y="1651000"/>
            <a:ext cx="7467600" cy="2082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gray">
          <a:xfrm>
            <a:off x="519112" y="1828800"/>
            <a:ext cx="1828007" cy="4103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"/>
          <p:cNvSpPr>
            <a:spLocks/>
          </p:cNvSpPr>
          <p:nvPr/>
        </p:nvSpPr>
        <p:spPr bwMode="gray">
          <a:xfrm>
            <a:off x="595312" y="1905000"/>
            <a:ext cx="1508155" cy="205184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gray">
          <a:xfrm>
            <a:off x="1219200" y="4038600"/>
            <a:ext cx="7543800" cy="213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gray">
          <a:xfrm>
            <a:off x="7148513" y="4114800"/>
            <a:ext cx="1576388" cy="36750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9999"/>
              </a:gs>
              <a:gs pos="100000">
                <a:srgbClr val="009999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10"/>
          <p:cNvSpPr>
            <a:spLocks/>
          </p:cNvSpPr>
          <p:nvPr/>
        </p:nvSpPr>
        <p:spPr bwMode="gray">
          <a:xfrm>
            <a:off x="7224713" y="4176713"/>
            <a:ext cx="711994" cy="176211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18698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Hardware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431" y="4176713"/>
            <a:ext cx="14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Software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52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447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08" y="3824287"/>
            <a:ext cx="17526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2256472"/>
            <a:ext cx="5088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Book Antiqua" pitchFamily="18" charset="0"/>
              </a:rPr>
              <a:t>. Personal </a:t>
            </a:r>
            <a:r>
              <a:rPr lang="en-US" dirty="0">
                <a:latin typeface="Book Antiqua" pitchFamily="18" charset="0"/>
              </a:rPr>
              <a:t>computers for </a:t>
            </a:r>
            <a:r>
              <a:rPr lang="en-US" dirty="0" smtClean="0">
                <a:latin typeface="Book Antiqua" pitchFamily="18" charset="0"/>
              </a:rPr>
              <a:t>developing: 1 </a:t>
            </a:r>
            <a:r>
              <a:rPr lang="en-US" dirty="0">
                <a:latin typeface="Book Antiqua" pitchFamily="18" charset="0"/>
              </a:rPr>
              <a:t>Gb of RAM, 20Gb of hard disk, Core 2 Duo 2.0 </a:t>
            </a:r>
            <a:r>
              <a:rPr lang="en-US" dirty="0" err="1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0"/>
            <a:endParaRPr lang="en-US" dirty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. A </a:t>
            </a:r>
            <a:r>
              <a:rPr lang="en-US" dirty="0">
                <a:latin typeface="Book Antiqua" pitchFamily="18" charset="0"/>
              </a:rPr>
              <a:t>server computer for testing 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>
                <a:latin typeface="Book Antiqua" pitchFamily="18" charset="0"/>
              </a:rPr>
              <a:t>2 Gb of RAM, 15Gb of hard disk, Core 2 Duo 2.0 </a:t>
            </a:r>
            <a:r>
              <a:rPr lang="en-US" dirty="0" err="1" smtClean="0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808" y="4204037"/>
            <a:ext cx="5676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itchFamily="18" charset="0"/>
              </a:rPr>
              <a:t>. Web </a:t>
            </a:r>
            <a:r>
              <a:rPr lang="en-US" dirty="0">
                <a:latin typeface="Book Antiqua" pitchFamily="18" charset="0"/>
              </a:rPr>
              <a:t>Server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/>
              <a:t>Apache Tomcat 6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+ </a:t>
            </a:r>
            <a:r>
              <a:rPr lang="en-US" dirty="0" err="1"/>
              <a:t>uPortal</a:t>
            </a:r>
            <a:r>
              <a:rPr lang="en-US" dirty="0"/>
              <a:t>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. Development: Glassfish + </a:t>
            </a:r>
            <a:r>
              <a:rPr lang="en-US" dirty="0" err="1" smtClean="0"/>
              <a:t>Portlet</a:t>
            </a:r>
            <a:r>
              <a:rPr lang="en-US" dirty="0" smtClean="0"/>
              <a:t> Container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Operating </a:t>
            </a:r>
            <a:r>
              <a:rPr lang="en-US" dirty="0">
                <a:latin typeface="Book Antiqua" pitchFamily="18" charset="0"/>
              </a:rPr>
              <a:t>system</a:t>
            </a:r>
            <a:r>
              <a:rPr lang="en-US" dirty="0" smtClean="0">
                <a:latin typeface="Book Antiqua" pitchFamily="18" charset="0"/>
              </a:rPr>
              <a:t>: Windows, Linux</a:t>
            </a:r>
          </a:p>
          <a:p>
            <a:r>
              <a:rPr lang="en-US" dirty="0" smtClean="0">
                <a:latin typeface="Book Antiqua" pitchFamily="18" charset="0"/>
              </a:rPr>
              <a:t>. IDE: Eclipse, JSR 168 </a:t>
            </a:r>
            <a:r>
              <a:rPr lang="en-US" dirty="0" smtClean="0">
                <a:latin typeface="Book Antiqua" pitchFamily="18" charset="0"/>
              </a:rPr>
              <a:t>(</a:t>
            </a:r>
            <a:r>
              <a:rPr lang="en-US" dirty="0"/>
              <a:t>Java </a:t>
            </a:r>
            <a:r>
              <a:rPr lang="en-US" dirty="0" err="1"/>
              <a:t>Portlet</a:t>
            </a:r>
            <a:r>
              <a:rPr lang="en-US" dirty="0"/>
              <a:t> </a:t>
            </a:r>
            <a:r>
              <a:rPr lang="en-US" dirty="0" smtClean="0"/>
              <a:t>Specification</a:t>
            </a:r>
            <a:r>
              <a:rPr lang="en-US" dirty="0" smtClean="0">
                <a:latin typeface="Book Antiqua" pitchFamily="18" charset="0"/>
              </a:rPr>
              <a:t>)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DBMS: </a:t>
            </a:r>
            <a:r>
              <a:rPr lang="en-US" dirty="0" smtClean="0"/>
              <a:t>Oracle Express 10/11g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Source </a:t>
            </a:r>
            <a:r>
              <a:rPr lang="en-US" dirty="0">
                <a:latin typeface="Book Antiqua" pitchFamily="18" charset="0"/>
              </a:rPr>
              <a:t>Control: SVN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9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</a:p>
        </p:txBody>
      </p:sp>
      <p:pic>
        <p:nvPicPr>
          <p:cNvPr id="6" name="Picture 5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600200"/>
            <a:ext cx="495958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7690" y="479036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Waterfall process Model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h4_spir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80" y="11327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2614" y="4911530"/>
            <a:ext cx="20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Spiral </a:t>
            </a:r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7875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  <a: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/>
            </a:r>
            <a:b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C:\Users\DuyNgo\Desktop\secure_SDLC_processes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-25400"/>
            <a:ext cx="4818487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1676400"/>
            <a:ext cx="310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CMMI-DEV Process </a:t>
            </a:r>
            <a:endParaRPr lang="en-US" b="1" dirty="0" smtClean="0"/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four </a:t>
            </a:r>
            <a:r>
              <a:rPr lang="en-US" dirty="0"/>
              <a:t>categories for process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improvement </a:t>
            </a:r>
            <a:r>
              <a:rPr lang="en-US" dirty="0"/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58049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 and technologies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3981" r="14477" b="6467"/>
          <a:stretch/>
        </p:blipFill>
        <p:spPr>
          <a:xfrm>
            <a:off x="100084" y="1524000"/>
            <a:ext cx="8891516" cy="49345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1339440">
            <a:off x="1023449" y="2321921"/>
            <a:ext cx="6831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Front-end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jsp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jQuery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Javascript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CSS, html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Back-end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Hibernate, Spring MVC,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Tools: Eclipse, Android SDK, notepad++, Oracle,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uPortal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Glassfish,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 Container, MS office, Source Version,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Chrome, Oracle SQL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Developer,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DBVisualizer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Eclipse</a:t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Architecture and design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patterns: Three Tiers Architecture, Dependency Injection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828766"/>
            <a:ext cx="9144000" cy="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420504"/>
            <a:ext cx="0" cy="510540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009900" y="3256170"/>
            <a:ext cx="2514600" cy="838200"/>
          </a:xfrm>
          <a:prstGeom prst="roundRect">
            <a:avLst/>
          </a:prstGeom>
          <a:solidFill>
            <a:schemeClr val="bg2">
              <a:lumMod val="75000"/>
              <a:alpha val="46000"/>
            </a:schemeClr>
          </a:solidFill>
          <a:ln>
            <a:solidFill>
              <a:schemeClr val="tx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PROJECT PLAN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DuyND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1800" y="1491734"/>
            <a:ext cx="23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TruongMH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008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HaiTCT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1800" y="3973204"/>
            <a:ext cx="227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GiangPNT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86932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Requirement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Android Version, </a:t>
            </a:r>
            <a:r>
              <a:rPr lang="en-US" dirty="0" err="1" smtClean="0">
                <a:latin typeface="Traveling _Typewriter" pitchFamily="2" charset="0"/>
              </a:rPr>
              <a:t>Tesing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2743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Documentation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443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3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Framework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8447" y="22019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Timesheet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6456" y="26924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Defect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5300" y="4377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Planner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8000" y="4888468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Progress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8000" y="5339834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Dashboard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3738" y="4403764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738" y="4888468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Team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738" y="5345668"/>
            <a:ext cx="425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info: </a:t>
            </a:r>
          </a:p>
          <a:p>
            <a:r>
              <a:rPr lang="en-US" dirty="0" smtClean="0">
                <a:latin typeface="Traveling _Typewriter" pitchFamily="2" charset="0"/>
              </a:rPr>
              <a:t>      cost, product, stage, risk, issue…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8000" y="3059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845" y="57091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28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906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 SPECIFICATION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 smtClean="0"/>
              <a:t>Quick view of projects </a:t>
            </a:r>
            <a:r>
              <a:rPr lang="en-US" sz="2400" dirty="0"/>
              <a:t>‘</a:t>
            </a:r>
            <a:r>
              <a:rPr lang="en-US" sz="2400" dirty="0" smtClean="0"/>
              <a:t>status(progress, cost, efficiency) 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Dashboard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Planning and keep </a:t>
            </a:r>
            <a:r>
              <a:rPr lang="en-US" sz="2400" dirty="0"/>
              <a:t>track of </a:t>
            </a:r>
            <a:r>
              <a:rPr lang="en-US" sz="2400" dirty="0" smtClean="0"/>
              <a:t>tasks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Planner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Project Management (project’s info, risk, issue, product, stage, delivery, cost)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Project Eye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Effort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Timesheet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Defect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DMS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Requirement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Requirements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User Administration  </a:t>
            </a:r>
            <a:r>
              <a:rPr lang="en-US" sz="2400" b="1" dirty="0" smtClean="0"/>
              <a:t>Admin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 smtClean="0">
                <a:sym typeface="Wingdings" pitchFamily="2" charset="2"/>
              </a:rPr>
              <a:t>uPortal</a:t>
            </a:r>
            <a:r>
              <a:rPr lang="en-US" sz="2400" dirty="0" smtClean="0">
                <a:sym typeface="Wingdings" pitchFamily="2" charset="2"/>
              </a:rPr>
              <a:t>) 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export report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Report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Android </a:t>
            </a:r>
            <a:r>
              <a:rPr lang="en-US" sz="2400" dirty="0">
                <a:sym typeface="Wingdings" pitchFamily="2" charset="2"/>
              </a:rPr>
              <a:t>dashboard </a:t>
            </a:r>
            <a:r>
              <a:rPr lang="en-US" sz="2400" dirty="0" smtClean="0">
                <a:sym typeface="Wingdings" pitchFamily="2" charset="2"/>
              </a:rPr>
              <a:t>version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Android module</a:t>
            </a:r>
            <a:endParaRPr lang="en-US" sz="2400" dirty="0"/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8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ARCHITECTURE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UI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DETAIL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DATABASE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4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5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09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4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95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29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115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133" name="Group 13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149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5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6200" y="642729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CONTENTS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Plan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Implementation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Offer broad </a:t>
            </a:r>
            <a:r>
              <a:rPr lang="en-US" dirty="0"/>
              <a:t>range of resources and </a:t>
            </a:r>
            <a:r>
              <a:rPr lang="en-US" dirty="0" smtClean="0"/>
              <a:t>services.</a:t>
            </a:r>
          </a:p>
          <a:p>
            <a:r>
              <a:rPr lang="en-US" dirty="0" smtClean="0"/>
              <a:t>Allows </a:t>
            </a:r>
            <a:r>
              <a:rPr lang="en-US" dirty="0"/>
              <a:t>aggregation of several back-end systems, </a:t>
            </a:r>
            <a:r>
              <a:rPr lang="en-US" dirty="0" smtClean="0"/>
              <a:t>processes.</a:t>
            </a:r>
          </a:p>
          <a:p>
            <a:r>
              <a:rPr lang="en-US" dirty="0"/>
              <a:t>provide additional services such as single sign-on security, customization (i.e. personalization)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the aggregator </a:t>
            </a:r>
            <a:r>
              <a:rPr lang="en-US" dirty="0"/>
              <a:t>of a number of disparate </a:t>
            </a:r>
            <a:r>
              <a:rPr lang="en-US" dirty="0" smtClean="0"/>
              <a:t>applications in </a:t>
            </a:r>
            <a:r>
              <a:rPr lang="en-US" dirty="0"/>
              <a:t>a highly </a:t>
            </a:r>
            <a:r>
              <a:rPr lang="en-US" dirty="0" smtClean="0"/>
              <a:t>personalized </a:t>
            </a:r>
            <a:r>
              <a:rPr lang="en-US" dirty="0"/>
              <a:t>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C:\Users\DuyNgo\Desktop\ScreenHunter_08 Aug. 22 22.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" y="1473200"/>
            <a:ext cx="911880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97" y="5516210"/>
            <a:ext cx="8433003" cy="73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 of public web portals are </a:t>
            </a:r>
            <a:r>
              <a:rPr lang="en-US" sz="2000" dirty="0">
                <a:hlinkClick r:id="rId3" tooltip="AOL"/>
              </a:rPr>
              <a:t>AOL</a:t>
            </a:r>
            <a:r>
              <a:rPr lang="en-US" sz="2000" dirty="0"/>
              <a:t>, </a:t>
            </a:r>
            <a:r>
              <a:rPr lang="en-US" sz="2000" dirty="0">
                <a:hlinkClick r:id="rId4" tooltip="Excite"/>
              </a:rPr>
              <a:t>Excite</a:t>
            </a:r>
            <a:r>
              <a:rPr lang="en-US" sz="2000" dirty="0"/>
              <a:t>, </a:t>
            </a:r>
            <a:r>
              <a:rPr lang="en-US" sz="2000" dirty="0" err="1">
                <a:hlinkClick r:id="rId5" tooltip="IGoogle"/>
              </a:rPr>
              <a:t>iGoogle</a:t>
            </a:r>
            <a:r>
              <a:rPr lang="en-US" sz="2000" dirty="0"/>
              <a:t>, </a:t>
            </a:r>
            <a:r>
              <a:rPr lang="en-US" sz="2000" dirty="0">
                <a:hlinkClick r:id="rId6" tooltip="MSN"/>
              </a:rPr>
              <a:t>MSN</a:t>
            </a:r>
            <a:r>
              <a:rPr lang="en-US" sz="2000" dirty="0"/>
              <a:t>, </a:t>
            </a:r>
            <a:r>
              <a:rPr lang="en-US" sz="2000" dirty="0" err="1">
                <a:hlinkClick r:id="rId7" tooltip="Netvibes"/>
              </a:rPr>
              <a:t>Netvibes</a:t>
            </a:r>
            <a:r>
              <a:rPr lang="en-US" sz="2000" dirty="0"/>
              <a:t>, and </a:t>
            </a:r>
            <a:r>
              <a:rPr lang="en-US" sz="2000" dirty="0">
                <a:hlinkClick r:id="rId8" tooltip="Yahoo!"/>
              </a:rPr>
              <a:t>Yahoo!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33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C:\Users\DuyNgo\Desktop\ScreenHunter_09 Aug. 24 06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805863" cy="36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9 Aug. 24 06.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1"/>
            <a:ext cx="4250530" cy="2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9 Aug. 24 06.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4992"/>
            <a:ext cx="3943350" cy="28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2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DuyNgo\Desktop\ScreenHunter_08 Aug. 20 00.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838200"/>
            <a:ext cx="8483332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8 Aug. 20 00.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86200"/>
            <a:ext cx="6591300" cy="28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8 Aug. 20 00.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301781"/>
            <a:ext cx="5448300" cy="14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62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Architecture</a:t>
            </a:r>
          </a:p>
        </p:txBody>
      </p:sp>
      <p:pic>
        <p:nvPicPr>
          <p:cNvPr id="4099" name="Picture 3" descr="C:\Users\DuyNgo\Desktop\ScreenHunter_02 Aug. 12 09.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69886"/>
            <a:ext cx="53054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UI 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4" name="Picture 2" descr="C:\Users\DuyNgo\Desktop\ScreenHunter_08 Aug. 20 00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00" y="685800"/>
            <a:ext cx="6858100" cy="41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" y="914400"/>
            <a:ext cx="2339810" cy="27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uyNgo\Desktop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011789"/>
            <a:ext cx="4940300" cy="27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uyNgo\Desktop\ScreenHunter_02 Aug. 11 09.1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03317"/>
            <a:ext cx="4419600" cy="1473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1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Project Eye - Cost Management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Planner – Project Status Report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Timesheet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Features : support PM in management the budget and expense of the project. Help them make a suitable plan to stay in budget until the end of the project.</a:t>
            </a:r>
          </a:p>
          <a:p>
            <a:r>
              <a:rPr lang="en-US" dirty="0" smtClean="0"/>
              <a:t>The Cost Management include :</a:t>
            </a:r>
          </a:p>
          <a:p>
            <a:pPr marL="0" indent="0">
              <a:buNone/>
            </a:pPr>
            <a:r>
              <a:rPr lang="en-US" dirty="0" smtClean="0"/>
              <a:t>    - Budget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Invoice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Planner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One Time Expense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Daily Expense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+ Exceptional Expense, Exceptional Deduct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Cost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allow PM to manage the budget of project. Keep the record of budget.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590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Invoice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half" idx="1"/>
          </p:nvPr>
        </p:nvSpPr>
        <p:spPr>
          <a:xfrm>
            <a:off x="609600" y="3298686"/>
            <a:ext cx="7620000" cy="2797314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 smtClean="0"/>
              <a:t>   - PM can see how much money are actually paid. Keep the record of invoice.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Export the invoice report to excel.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happen once in the project. (money use to buy equipment, pay bill,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One Time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860286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INSTRUCTOR AND TEAM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0" y="2965689"/>
            <a:ext cx="3444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4000" y="38862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OUR PROPOSAL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8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4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8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4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8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4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keeping happen in a duration of time. (money use to pay for salary 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Daily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rarely appear (money to pay for working OT, bonus for employee, money receive from employee that take day off without salary,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Exceptional Expense/Deduct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Grouping many daily expense into a type for easy adding record to exceptional expense or deduct.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Planner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supports user </a:t>
            </a:r>
            <a:r>
              <a:rPr lang="en-US" b="1" dirty="0" smtClean="0"/>
              <a:t>to manage tasks in a project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Project Manage </a:t>
            </a:r>
            <a:r>
              <a:rPr lang="en-US" dirty="0" smtClean="0"/>
              <a:t>has most rights to control Planner.</a:t>
            </a:r>
          </a:p>
          <a:p>
            <a:r>
              <a:rPr lang="en-US" b="1" dirty="0" smtClean="0"/>
              <a:t>Team members </a:t>
            </a:r>
            <a:r>
              <a:rPr lang="en-US" dirty="0" smtClean="0"/>
              <a:t>just can view tasks which they were assigned.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report supports tasks statistics using bar and pie chart.</a:t>
            </a:r>
          </a:p>
          <a:p>
            <a:pPr lvl="1"/>
            <a:r>
              <a:rPr lang="en-US" dirty="0" smtClean="0"/>
              <a:t>Count kinds of </a:t>
            </a:r>
            <a:r>
              <a:rPr lang="en-US" b="1" dirty="0" smtClean="0"/>
              <a:t>tasks belong to a team member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dirty="0" smtClean="0"/>
              <a:t>rate of amount tasks between team members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Present </a:t>
            </a:r>
            <a:r>
              <a:rPr lang="en-US" b="1" dirty="0" smtClean="0"/>
              <a:t>working efficiency of team members </a:t>
            </a:r>
            <a:r>
              <a:rPr lang="en-US" dirty="0" smtClean="0"/>
              <a:t>via line chart.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76" y="3048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Charts</a:t>
            </a:r>
            <a:endParaRPr lang="en-US" dirty="0"/>
          </a:p>
        </p:txBody>
      </p:sp>
      <p:pic>
        <p:nvPicPr>
          <p:cNvPr id="8" name="Content Placeholder 7" descr="Line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57800" y="1378528"/>
            <a:ext cx="3054023" cy="235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ar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3048000" cy="236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ie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10000"/>
            <a:ext cx="3035952" cy="279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statuses of projects which belong to user, include:</a:t>
            </a:r>
          </a:p>
          <a:p>
            <a:pPr lvl="1"/>
            <a:r>
              <a:rPr lang="en-US" b="1" dirty="0" smtClean="0"/>
              <a:t>Project Health</a:t>
            </a:r>
          </a:p>
          <a:p>
            <a:pPr lvl="1"/>
            <a:r>
              <a:rPr lang="en-US" b="1" dirty="0" smtClean="0"/>
              <a:t>Passing time</a:t>
            </a:r>
          </a:p>
          <a:p>
            <a:pPr lvl="1"/>
            <a:r>
              <a:rPr lang="en-US" b="1" dirty="0" smtClean="0"/>
              <a:t>Progress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Cost</a:t>
            </a:r>
          </a:p>
          <a:p>
            <a:pPr lvl="1"/>
            <a:r>
              <a:rPr lang="en-US" b="1" dirty="0" smtClean="0"/>
              <a:t>Used Effort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0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Progress</a:t>
            </a:r>
            <a:r>
              <a:rPr lang="en-US" dirty="0" smtClean="0"/>
              <a:t> presents percent completed of a project; shall be </a:t>
            </a:r>
            <a:r>
              <a:rPr lang="en-US" b="1" dirty="0" smtClean="0"/>
              <a:t>alerted when project in dangerous stage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Efficiency</a:t>
            </a:r>
            <a:r>
              <a:rPr lang="en-US" dirty="0" smtClean="0"/>
              <a:t> present work productivity of team members; shall be </a:t>
            </a:r>
            <a:r>
              <a:rPr lang="en-US" b="1" dirty="0" smtClean="0"/>
              <a:t>alerted when productivity lower expected work done </a:t>
            </a:r>
            <a:r>
              <a:rPr lang="en-US" dirty="0" smtClean="0"/>
              <a:t>at current time.</a:t>
            </a:r>
          </a:p>
          <a:p>
            <a:r>
              <a:rPr lang="en-US" b="1" dirty="0" smtClean="0"/>
              <a:t>Cost</a:t>
            </a:r>
            <a:r>
              <a:rPr lang="en-US" dirty="0" smtClean="0"/>
              <a:t> present status of budget; shall be </a:t>
            </a:r>
            <a:r>
              <a:rPr lang="en-US" b="1" dirty="0" smtClean="0"/>
              <a:t>alerted when over budget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Used Effort </a:t>
            </a:r>
            <a:r>
              <a:rPr lang="en-US" dirty="0" smtClean="0"/>
              <a:t>presents percent of current effort per plan effort.</a:t>
            </a:r>
          </a:p>
          <a:p>
            <a:r>
              <a:rPr lang="en-US" dirty="0" smtClean="0"/>
              <a:t>Finally, </a:t>
            </a:r>
            <a:r>
              <a:rPr lang="en-US" b="1" dirty="0" smtClean="0"/>
              <a:t>Project Health </a:t>
            </a:r>
            <a:r>
              <a:rPr lang="en-US" dirty="0" smtClean="0"/>
              <a:t>presents </a:t>
            </a:r>
            <a:r>
              <a:rPr lang="en-US" b="1" dirty="0" smtClean="0"/>
              <a:t>final status of project</a:t>
            </a:r>
            <a:r>
              <a:rPr lang="en-US" dirty="0" smtClean="0"/>
              <a:t>, is foundation to evaluate success of a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839075" cy="224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9162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Instructor and Team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8956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41148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3340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0400" y="1169075"/>
            <a:ext cx="281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LE NGOC THACH</a:t>
            </a:r>
          </a:p>
          <a:p>
            <a:r>
              <a:rPr lang="en-US" sz="1600" dirty="0" smtClean="0"/>
              <a:t>Instructor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1687773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NGO DUC DUY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870579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MANH HOANG TRUONG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299" y="41148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PHAM NGUYEN TRUONG GIANG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0672" y="5334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CONG THANH HAI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636025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yNgo\Desktop\Team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7790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support PM in collecting effort of team members when working on project to help Dashboard to report.</a:t>
            </a:r>
          </a:p>
          <a:p>
            <a:r>
              <a:rPr lang="en-US" dirty="0" smtClean="0"/>
              <a:t>The Timesheet include :</a:t>
            </a:r>
          </a:p>
          <a:p>
            <a:pPr marL="0" indent="0">
              <a:buNone/>
            </a:pPr>
            <a:r>
              <a:rPr lang="en-US" dirty="0" smtClean="0"/>
              <a:t>    - Search Timesheet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PM can reject or approve Timesheet</a:t>
            </a:r>
          </a:p>
          <a:p>
            <a:pPr marL="365760" lvl="1" indent="0">
              <a:buNone/>
            </a:pPr>
            <a:r>
              <a:rPr lang="en-US" dirty="0" smtClean="0"/>
              <a:t>- </a:t>
            </a:r>
            <a:r>
              <a:rPr lang="en-US" sz="2600" dirty="0" smtClean="0"/>
              <a:t>Team members can create, update, delete                                   	timesheet	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Approved records will be used to calculating  	effort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Timesheet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defects of project. Team members can log defect for any members in team, the person who was assigned will use </a:t>
            </a:r>
            <a:r>
              <a:rPr lang="en-US" dirty="0" err="1" smtClean="0"/>
              <a:t>dms</a:t>
            </a:r>
            <a:r>
              <a:rPr lang="en-US" dirty="0" smtClean="0"/>
              <a:t> to find, correct and change status of defects.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- When corrected a defect, fixed date will be updated, and defect owner can keep tracking.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Database </a:t>
            </a: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Capstone\SVNTrunk\Document\Design\SRS + User Requirement\Merged_E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909046" cy="6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5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TECHNOLOGIES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REVIEW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TESTING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DuyNgo\Desktop\ScreenHunter_03 Aug. 12 09.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571954"/>
            <a:ext cx="30384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</a:t>
            </a:r>
          </a:p>
        </p:txBody>
      </p:sp>
      <p:pic>
        <p:nvPicPr>
          <p:cNvPr id="92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uyNgo\Desktop\android-techn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2895600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7" name="Picture 3" descr="C:\Users\DuyNgo\Desktop\portal-small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32200"/>
            <a:ext cx="35923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yNgo\Desktop\ScreenHunter_04 Aug. 18 10.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774582" cy="23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5" name="Picture 3" descr="C:\Users\DuyNgo\Desktop\google-code-lab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38600"/>
            <a:ext cx="19526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uyNgo\Desktop\ScreenHunter_04 Aug. 18 10.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6612437" cy="30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uyNgo\Desktop\ScreenHunter_04 Aug. 18 10.2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762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uyNgo\Desktop\apache_tomcat_ba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038350"/>
            <a:ext cx="1850478" cy="185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</a:t>
            </a:r>
          </a:p>
        </p:txBody>
      </p:sp>
      <p:pic>
        <p:nvPicPr>
          <p:cNvPr id="9" name="Picture 2" descr="C:\Users\DuyNgo\Desktop\oracl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24" y="1092200"/>
            <a:ext cx="3670852" cy="7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uyNgo\Desktop\Eclipse 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3" y="1066800"/>
            <a:ext cx="3354647" cy="221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uyNgo\Desktop\android-sdk-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86000"/>
            <a:ext cx="3238500" cy="14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DuyNgo\Desktop\ms-office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89925"/>
            <a:ext cx="1981200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I:\CapstoneProject\trunk\Document\Report\Presentation\picture\tortoisesvn free downlo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3657600"/>
            <a:ext cx="3505200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Review</a:t>
            </a:r>
          </a:p>
        </p:txBody>
      </p:sp>
      <p:pic>
        <p:nvPicPr>
          <p:cNvPr id="6" name="Picture 5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77139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uyNgo\Desktop\timesheetdelet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558038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uyNgo\Desktop\ScreenHunter_02 Aug. 11 08.3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953000"/>
            <a:ext cx="558038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uyNgo\Desktop\ScreenHunter_02 Aug. 11 09.3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4330700" cy="341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Code - Review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4098" name="Picture 2" descr="C:\Users\DuyNgo\Desktop\ScreenHunter_08 Aug. 20 00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89943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557472"/>
              </p:ext>
            </p:extLst>
          </p:nvPr>
        </p:nvGraphicFramePr>
        <p:xfrm>
          <a:off x="675322" y="1143000"/>
          <a:ext cx="7183756" cy="4949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5052"/>
                <a:gridCol w="497867"/>
                <a:gridCol w="497868"/>
                <a:gridCol w="497868"/>
                <a:gridCol w="497868"/>
                <a:gridCol w="977233"/>
              </a:tblGrid>
              <a:tr h="1268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Module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Untested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 test cases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Eye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Timesheet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DMS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331857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" y="1039743"/>
            <a:ext cx="881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hlinkClick r:id="rId2"/>
              </a:rPr>
              <a:t>CIO.com </a:t>
            </a:r>
            <a:r>
              <a:rPr lang="en-US" sz="2000" u="sng" dirty="0">
                <a:hlinkClick r:id="rId2"/>
              </a:rPr>
              <a:t>cites a Dynamic Markets survey</a:t>
            </a:r>
            <a:r>
              <a:rPr lang="en-US" sz="2000" dirty="0"/>
              <a:t> of 800 IT managers, reporting that 62 percent of IT projects fail to meet their schedules. Other data: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49 percent suffered budget overruns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47 percent had higher-than-expected maintenance costs, and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41 percent failed to deliver the expected business value and ROI</a:t>
            </a:r>
          </a:p>
          <a:p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29% </a:t>
            </a:r>
            <a:r>
              <a:rPr lang="en-US" sz="2000" dirty="0"/>
              <a:t>Succeeded - delivered on time, on budget, with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53% </a:t>
            </a:r>
            <a:r>
              <a:rPr lang="en-US" sz="2000" dirty="0"/>
              <a:t>Challenged - late, over budget, and/or with less than the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18% </a:t>
            </a:r>
            <a:r>
              <a:rPr lang="en-US" sz="2000" dirty="0"/>
              <a:t>Failed - cancelled prior to completion or delivered and never </a:t>
            </a:r>
            <a:r>
              <a:rPr lang="en-US" sz="2000" dirty="0" smtClean="0"/>
              <a:t>used</a:t>
            </a:r>
          </a:p>
          <a:p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many as 80% of technology projects actually cost more than they return. It is not done intentionally but the costs are always underestimated and the benefits are always </a:t>
            </a:r>
            <a:r>
              <a:rPr lang="en-US" sz="2000" dirty="0" smtClean="0"/>
              <a:t>overestimated.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5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 – Response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screenshot\ScreenHunter_05 Aug. 19 2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2754"/>
            <a:ext cx="6205537" cy="23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uyNgo\Desktop\screenshot\ScreenHunter_04 Aug. 19 23.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78" y="1524000"/>
            <a:ext cx="6228244" cy="20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screenshot\ScreenHunter_07 Aug. 19 23.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78" y="1660247"/>
            <a:ext cx="6266091" cy="1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screenshot\ScreenHunter_06 Aug. 19 23.3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79" y="1308276"/>
            <a:ext cx="5867400" cy="23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uyNgo\Desktop\ScreenHunter_07 Aug. 19 23.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0963"/>
            <a:ext cx="17811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uyNgo\Desktop\ScreenHunter_08 Aug. 20 00.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68" y="3895010"/>
            <a:ext cx="6152116" cy="29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uyNgo\Desktop\ScreenHunter_07 Aug. 20 00.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40149"/>
            <a:ext cx="6248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yNgo\Desktop\ScreenHunter_07 Aug. 19 23.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78" y="4187824"/>
            <a:ext cx="3009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007173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time: 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Existing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755201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Customize </a:t>
            </a:r>
            <a:r>
              <a:rPr lang="en-US" sz="2800" dirty="0" err="1" smtClean="0"/>
              <a:t>uPortal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Interactive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Remaining Google Defects – Mostly UI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Date validation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Data Mining from Timesheet, 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Relationship between Requirements and Products, Deliverables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Android complete version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4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/>
          <a:lstStyle/>
          <a:p>
            <a:r>
              <a:rPr lang="en-US" b="1" dirty="0" smtClean="0"/>
              <a:t>Features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Compatibility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/>
              <a:t>Ease of </a:t>
            </a:r>
            <a:r>
              <a:rPr lang="en-US" b="1" dirty="0" smtClean="0"/>
              <a:t>Use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Help &amp; </a:t>
            </a:r>
            <a:r>
              <a:rPr lang="en-US" b="1" dirty="0" smtClean="0"/>
              <a:t>Support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Pricing and Conditions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3276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124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Thank You For Listening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" y="697000"/>
            <a:ext cx="8813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</a:t>
            </a:r>
            <a:r>
              <a:rPr lang="en-US" dirty="0" smtClean="0"/>
              <a:t>	GDP </a:t>
            </a:r>
            <a:r>
              <a:rPr lang="en-US" dirty="0"/>
              <a:t>(B USD)                             Cost of IT Failure (B USD}</a:t>
            </a:r>
          </a:p>
          <a:p>
            <a:r>
              <a:rPr lang="en-US" dirty="0"/>
              <a:t>World:               </a:t>
            </a:r>
            <a:r>
              <a:rPr lang="en-US" dirty="0" smtClean="0"/>
              <a:t>	69,800 </a:t>
            </a:r>
            <a:r>
              <a:rPr lang="en-US" dirty="0"/>
              <a:t>                              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6,180</a:t>
            </a:r>
            <a:endParaRPr lang="en-US" dirty="0"/>
          </a:p>
          <a:p>
            <a:r>
              <a:rPr lang="en-US" dirty="0"/>
              <a:t>USA:                   </a:t>
            </a:r>
            <a:r>
              <a:rPr lang="en-US" dirty="0" smtClean="0"/>
              <a:t>	13,840 </a:t>
            </a:r>
            <a:r>
              <a:rPr lang="en-US" dirty="0"/>
              <a:t>                                </a:t>
            </a:r>
            <a:r>
              <a:rPr lang="en-US" dirty="0" smtClean="0"/>
              <a:t>		1,225</a:t>
            </a:r>
            <a:endParaRPr lang="en-US" dirty="0"/>
          </a:p>
          <a:p>
            <a:r>
              <a:rPr lang="en-US" dirty="0"/>
              <a:t>New Zealand:   </a:t>
            </a:r>
            <a:r>
              <a:rPr lang="en-US" dirty="0" smtClean="0"/>
              <a:t>	44 </a:t>
            </a:r>
            <a:r>
              <a:rPr lang="en-US" dirty="0"/>
              <a:t>                                         </a:t>
            </a:r>
            <a:r>
              <a:rPr lang="en-US" dirty="0" smtClean="0"/>
              <a:t>		3.90</a:t>
            </a:r>
            <a:endParaRPr lang="en-US" dirty="0"/>
          </a:p>
          <a:p>
            <a:r>
              <a:rPr lang="en-US" dirty="0"/>
              <a:t>UK:                       </a:t>
            </a:r>
            <a:r>
              <a:rPr lang="en-US" dirty="0" smtClean="0"/>
              <a:t>	2,260 </a:t>
            </a:r>
            <a:r>
              <a:rPr lang="en-US" dirty="0"/>
              <a:t>                                   </a:t>
            </a:r>
            <a:r>
              <a:rPr lang="en-US" dirty="0" smtClean="0"/>
              <a:t>		200</a:t>
            </a:r>
            <a:endParaRPr lang="en-US" dirty="0"/>
          </a:p>
          <a:p>
            <a:r>
              <a:rPr lang="en-US" dirty="0"/>
              <a:t>Texas:                 </a:t>
            </a:r>
            <a:r>
              <a:rPr lang="en-US" dirty="0" smtClean="0"/>
              <a:t>	1,250 </a:t>
            </a:r>
            <a:r>
              <a:rPr lang="en-US" dirty="0"/>
              <a:t>                                    </a:t>
            </a:r>
            <a:r>
              <a:rPr lang="en-US" dirty="0" smtClean="0"/>
              <a:t>		110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Inability to meet project requirements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Missed deadlines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Poor </a:t>
            </a:r>
            <a:r>
              <a:rPr lang="en-US" sz="2000" dirty="0" smtClean="0"/>
              <a:t>planning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Deficiencies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Exceeded budget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 should we improve ?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Defining </a:t>
            </a:r>
            <a:r>
              <a:rPr lang="en-US" sz="2000" dirty="0"/>
              <a:t>scope clearly, reduce change </a:t>
            </a:r>
            <a:r>
              <a:rPr lang="en-US" sz="2000" dirty="0" smtClean="0"/>
              <a:t>requests.				Meeting tasks deadline, deliverables by planning. 				Maintaining </a:t>
            </a:r>
            <a:r>
              <a:rPr lang="en-US" sz="2000" dirty="0"/>
              <a:t>the required quality </a:t>
            </a:r>
            <a:r>
              <a:rPr lang="en-US" sz="2000" dirty="0" smtClean="0"/>
              <a:t>levels.					Meeting </a:t>
            </a:r>
            <a:r>
              <a:rPr lang="en-US" sz="2000" dirty="0"/>
              <a:t>the </a:t>
            </a:r>
            <a:r>
              <a:rPr lang="en-US" sz="2000" dirty="0" smtClean="0"/>
              <a:t>budget.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Team Management.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Plan </a:t>
            </a:r>
            <a:r>
              <a:rPr lang="en-US" sz="2000" dirty="0"/>
              <a:t>for </a:t>
            </a:r>
            <a:r>
              <a:rPr lang="en-US" sz="2000" dirty="0" smtClean="0"/>
              <a:t>uncertainty, </a:t>
            </a:r>
            <a:r>
              <a:rPr lang="en-US" sz="2000" dirty="0"/>
              <a:t>prepare for the </a:t>
            </a:r>
            <a:r>
              <a:rPr lang="en-US" sz="2000" dirty="0" smtClean="0"/>
              <a:t>unexpected.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1117"/>
            <a:ext cx="4724400" cy="4311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1752600"/>
            <a:ext cx="400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WHAT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e are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bout to DO</a:t>
            </a:r>
            <a:r>
              <a:rPr lang="en-US" sz="9600" b="1" dirty="0" smtClean="0">
                <a:solidFill>
                  <a:schemeClr val="accent6">
                    <a:lumMod val="50000"/>
                  </a:schemeClr>
                </a:solidFill>
              </a:rPr>
              <a:t>????</a:t>
            </a:r>
            <a:endParaRPr lang="en-US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232841"/>
            <a:ext cx="28107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Software application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software team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Assist PM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Dev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, QA, Tester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Increate performance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Simplify the job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2225041" y="1393686"/>
            <a:ext cx="685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133600"/>
            <a:ext cx="1977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Legacy </a:t>
            </a:r>
          </a:p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System..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23093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962231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Script" pitchFamily="34" charset="0"/>
              </a:rPr>
              <a:t>Legacy system: ….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Complicated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Large cost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open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err="1" smtClean="0"/>
              <a:t>modulization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Our Proposal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438400" cy="24384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515202" y="878220"/>
            <a:ext cx="5181600" cy="20970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t" anchorCtr="0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Easier to control: Schedule, Cost, Quality.</a:t>
            </a:r>
          </a:p>
          <a:p>
            <a:r>
              <a:rPr lang="en-US" dirty="0" smtClean="0"/>
              <a:t>By keep tracking: requirement,</a:t>
            </a:r>
            <a:r>
              <a:rPr lang="en-US" dirty="0"/>
              <a:t> </a:t>
            </a:r>
            <a:r>
              <a:rPr lang="en-US" dirty="0" smtClean="0"/>
              <a:t>planner,</a:t>
            </a:r>
          </a:p>
          <a:p>
            <a:r>
              <a:rPr lang="en-US" dirty="0" smtClean="0"/>
              <a:t>Project status, timesheet, Defects…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286000" y="3062880"/>
            <a:ext cx="5181600" cy="18253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r>
              <a:rPr lang="en-US" dirty="0" smtClean="0"/>
              <a:t>More efficient way to keep updated </a:t>
            </a:r>
          </a:p>
          <a:p>
            <a:r>
              <a:rPr lang="en-US" dirty="0" smtClean="0"/>
              <a:t>project’s information and status.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623" y="988368"/>
            <a:ext cx="24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Project Manager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906" y="3124200"/>
            <a:ext cx="215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Team Member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uyNgo\Desktop\1408846278_min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3" y="110365"/>
            <a:ext cx="2672758" cy="26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geek-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62" y="2969336"/>
            <a:ext cx="2012476" cy="20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202" y="5257800"/>
            <a:ext cx="9119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Plan-Do-Check-Act </a:t>
            </a:r>
            <a:r>
              <a:rPr lang="en-US" sz="2000" dirty="0"/>
              <a:t>(PDCA) cycle. You have your plans and contingencies, </a:t>
            </a:r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execute plans, check on their efficiency, take appropriate action, </a:t>
            </a:r>
            <a:endParaRPr lang="en-US" sz="2000" dirty="0" smtClean="0"/>
          </a:p>
          <a:p>
            <a:r>
              <a:rPr lang="en-US" sz="2000" dirty="0" smtClean="0"/>
              <a:t>either </a:t>
            </a:r>
            <a:r>
              <a:rPr lang="en-US" sz="2000" dirty="0"/>
              <a:t>proactively or reactively, and repeat the cycle throughout the project. </a:t>
            </a:r>
          </a:p>
        </p:txBody>
      </p:sp>
    </p:spTree>
    <p:extLst>
      <p:ext uri="{BB962C8B-B14F-4D97-AF65-F5344CB8AC3E}">
        <p14:creationId xmlns:p14="http://schemas.microsoft.com/office/powerpoint/2010/main" val="914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710</TotalTime>
  <Words>1459</Words>
  <Application>Microsoft Office PowerPoint</Application>
  <PresentationFormat>On-screen Show (4:3)</PresentationFormat>
  <Paragraphs>461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Model </vt:lpstr>
      <vt:lpstr>PowerPoint Presentation</vt:lpstr>
      <vt:lpstr>PowerPoint Presentation</vt:lpstr>
      <vt:lpstr>PowerPoint Presentation</vt:lpstr>
      <vt:lpstr>PowerPoint Presentation</vt:lpstr>
      <vt:lpstr>Portal - Portlets</vt:lpstr>
      <vt:lpstr>Portal - Portlets</vt:lpstr>
      <vt:lpstr>PowerPoint Presentation</vt:lpstr>
      <vt:lpstr>Portal - Portlets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Description of Planner </vt:lpstr>
      <vt:lpstr>Salient features </vt:lpstr>
      <vt:lpstr>Report Charts</vt:lpstr>
      <vt:lpstr>Brief Description of Dashboard</vt:lpstr>
      <vt:lpstr>Salient features </vt:lpstr>
      <vt:lpstr>Salient features </vt:lpstr>
      <vt:lpstr>Dashboard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DuyNgo</dc:creator>
  <cp:lastModifiedBy>user</cp:lastModifiedBy>
  <cp:revision>95</cp:revision>
  <dcterms:created xsi:type="dcterms:W3CDTF">2006-08-16T00:00:00Z</dcterms:created>
  <dcterms:modified xsi:type="dcterms:W3CDTF">2012-08-24T04:12:49Z</dcterms:modified>
</cp:coreProperties>
</file>